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72" r:id="rId11"/>
    <p:sldId id="266" r:id="rId12"/>
    <p:sldId id="270" r:id="rId13"/>
    <p:sldId id="263" r:id="rId14"/>
    <p:sldId id="264" r:id="rId15"/>
  </p:sldIdLst>
  <p:sldSz cx="18288000" cy="10287000"/>
  <p:notesSz cx="9872663" cy="6797675"/>
  <p:embeddedFontLst>
    <p:embeddedFont>
      <p:font typeface="王漢宗顏楷體" panose="02020500000000000000" charset="-120"/>
      <p:regular r:id="rId18"/>
    </p:embeddedFont>
    <p:embeddedFont>
      <p:font typeface="新細明體" panose="02020500000000000000" pitchFamily="18" charset="-12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標楷體" panose="03000509000000000000" pitchFamily="65" charset="-120"/>
      <p:regular r:id="rId24"/>
    </p:embeddedFont>
    <p:embeddedFont>
      <p:font typeface="Montserrat Classic Bold" panose="02020500000000000000" charset="0"/>
      <p:regular r:id="rId25"/>
    </p:embeddedFont>
    <p:embeddedFont>
      <p:font typeface="王漢宗勘流亭" panose="02020500000000000000" charset="-12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675" autoAdjust="0"/>
  </p:normalViewPr>
  <p:slideViewPr>
    <p:cSldViewPr>
      <p:cViewPr varScale="1">
        <p:scale>
          <a:sx n="39" d="100"/>
          <a:sy n="39" d="100"/>
        </p:scale>
        <p:origin x="117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r">
              <a:defRPr sz="1200"/>
            </a:lvl1pPr>
          </a:lstStyle>
          <a:p>
            <a:fld id="{8D9CD6F3-650F-483A-B2CD-2B705372145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278154" cy="341064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2225" y="6456613"/>
            <a:ext cx="4278154" cy="341064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r">
              <a:defRPr sz="1200"/>
            </a:lvl1pPr>
          </a:lstStyle>
          <a:p>
            <a:fld id="{F0A27FF1-7456-4B0E-80F2-66886949D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0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73982-7947-4F9E-9747-09F93FCFF88D}" type="datetimeFigureOut">
              <a:rPr lang="zh-HK" altLang="en-US" smtClean="0"/>
              <a:t>4/3/2024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4054B-DA3E-4736-B101-C70583E5438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4910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ab.gov.hk/video/National-Anthem-instrumental-mp3.zip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mab.gov.hk/video/National-Anthem-original-mp3.zip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cations.edb.gov.hk/circular/upload/EDBC/EDBC24006C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下載國歌的官方錄音</a:t>
            </a:r>
            <a:r>
              <a:rPr lang="zh-HK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國歌管樂合奏版  </a:t>
            </a:r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https://www.cmab.gov.hk/video/National-Anthem-instrumental-mp3.zip</a:t>
            </a:r>
            <a:endParaRPr lang="en-US" altLang="zh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國歌齊唱版         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https://www.cmab.gov.hk/video/National-Anthem-original-mp3.zip</a:t>
            </a:r>
            <a:endParaRPr lang="en-US" altLang="zh-TW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518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學生會在小二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初步認識區旗和區徽，學習相關內容。</a:t>
            </a:r>
            <a:endParaRPr lang="zh-HK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HK" dirty="0" smtClean="0"/>
          </a:p>
          <a:p>
            <a:r>
              <a:rPr lang="zh-HK" altLang="en-US" dirty="0" smtClean="0"/>
              <a:t>教師</a:t>
            </a:r>
            <a:r>
              <a:rPr lang="zh-HK" altLang="en-US" dirty="0"/>
              <a:t>參考資料：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教育局通告第</a:t>
            </a:r>
            <a:r>
              <a:rPr lang="en-US" altLang="zh-TW" dirty="0"/>
              <a:t>6/2024</a:t>
            </a:r>
            <a:r>
              <a:rPr lang="zh-TW" altLang="en-US" dirty="0"/>
              <a:t>號：國旗、國徽、國歌、區旗和區徽 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altLang="zh-HK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applications.edb.gov.hk/circular/upload/EDBC/EDBC24006C.pdf</a:t>
            </a:r>
            <a:endParaRPr lang="en-US" altLang="zh-HK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1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36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17" Type="http://schemas.openxmlformats.org/officeDocument/2006/relationships/image" Target="../media/image3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1.sv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hyperlink" Target="https://emm.edcity.hk/media/1_pla09saf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hyperlink" Target="https://www.cmab.gov.hk/tc/issues/national_anthem.ht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17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6.sv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protocol.gov.hk/tc/flags-emblems-anthem.html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hyperlink" Target="https://www.edb.gov.hk/tc/curriculum-development/4-key-tasks/moral-civic/Newwebsite/flagraising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36.sv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386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04931" y="4188440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9"/>
                </a:lnTo>
                <a:lnTo>
                  <a:pt x="0" y="3118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777434" y="1557913"/>
            <a:ext cx="13022273" cy="2520896"/>
            <a:chOff x="0" y="0"/>
            <a:chExt cx="2990689" cy="5789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90689" cy="578948"/>
            </a:xfrm>
            <a:custGeom>
              <a:avLst/>
              <a:gdLst/>
              <a:ahLst/>
              <a:cxnLst/>
              <a:rect l="l" t="t" r="r" b="b"/>
              <a:pathLst>
                <a:path w="2990689" h="578948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570030"/>
                  </a:lnTo>
                  <a:cubicBezTo>
                    <a:pt x="2990689" y="574955"/>
                    <a:pt x="2986697" y="578948"/>
                    <a:pt x="2981772" y="578948"/>
                  </a:cubicBezTo>
                  <a:lnTo>
                    <a:pt x="8918" y="578948"/>
                  </a:lnTo>
                  <a:cubicBezTo>
                    <a:pt x="3993" y="578948"/>
                    <a:pt x="0" y="574955"/>
                    <a:pt x="0" y="570030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990689" cy="588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75194"/>
              </p:ext>
            </p:extLst>
          </p:nvPr>
        </p:nvGraphicFramePr>
        <p:xfrm>
          <a:off x="8153400" y="5539156"/>
          <a:ext cx="8751531" cy="2552700"/>
        </p:xfrm>
        <a:graphic>
          <a:graphicData uri="http://schemas.openxmlformats.org/drawingml/2006/table">
            <a:tbl>
              <a:tblPr/>
              <a:tblGrid>
                <a:gridCol w="8751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635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王漢宗顏楷體"/>
                          <a:ea typeface="王漢宗顏楷體"/>
                        </a:rPr>
                        <a:t>1.6.1初步認識國家，培養家國觀念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王漢宗顏楷體"/>
                          <a:ea typeface="王漢宗顏楷體"/>
                        </a:rPr>
                        <a:t>1.6.2學習升掛國旗儀式和奏唱國歌的禮儀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3083439" y="1756614"/>
            <a:ext cx="12043743" cy="232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 dirty="0" err="1">
                <a:solidFill>
                  <a:srgbClr val="000000"/>
                </a:solidFill>
                <a:ea typeface="王漢宗顏楷體"/>
              </a:rPr>
              <a:t>小學人文科</a:t>
            </a:r>
            <a:endParaRPr lang="en-US" sz="6000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5640"/>
              </a:lnSpc>
            </a:pPr>
            <a:r>
              <a:rPr lang="en-US" sz="6000" dirty="0" err="1">
                <a:solidFill>
                  <a:srgbClr val="000000"/>
                </a:solidFill>
                <a:ea typeface="王漢宗顏楷體"/>
              </a:rPr>
              <a:t>一年級</a:t>
            </a:r>
            <a:endParaRPr lang="en-US" sz="6000" dirty="0">
              <a:solidFill>
                <a:srgbClr val="000000"/>
              </a:solidFill>
              <a:ea typeface="王漢宗顏楷體"/>
            </a:endParaRPr>
          </a:p>
          <a:p>
            <a:pPr marL="0" lvl="0" indent="0" algn="ctr">
              <a:lnSpc>
                <a:spcPts val="5640"/>
              </a:lnSpc>
            </a:pPr>
            <a:r>
              <a:rPr lang="en-US" sz="6000" dirty="0">
                <a:solidFill>
                  <a:srgbClr val="000000"/>
                </a:solidFill>
                <a:latin typeface="王漢宗顏楷體"/>
                <a:ea typeface="王漢宗顏楷體"/>
              </a:rPr>
              <a:t>1.6 </a:t>
            </a:r>
            <a:r>
              <a:rPr lang="en-US" sz="60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我的祖國</a:t>
            </a:r>
            <a:endParaRPr lang="en-US" sz="60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8" name="Freeform 15"/>
          <p:cNvSpPr/>
          <p:nvPr/>
        </p:nvSpPr>
        <p:spPr>
          <a:xfrm>
            <a:off x="1378117" y="4804534"/>
            <a:ext cx="6398091" cy="4194976"/>
          </a:xfrm>
          <a:custGeom>
            <a:avLst/>
            <a:gdLst/>
            <a:ahLst/>
            <a:cxnLst/>
            <a:rect l="l" t="t" r="r" b="b"/>
            <a:pathLst>
              <a:path w="3947942" h="2633246">
                <a:moveTo>
                  <a:pt x="0" y="0"/>
                </a:moveTo>
                <a:lnTo>
                  <a:pt x="3947942" y="0"/>
                </a:lnTo>
                <a:lnTo>
                  <a:pt x="3947942" y="2633246"/>
                </a:lnTo>
                <a:lnTo>
                  <a:pt x="0" y="26332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026" y="1579437"/>
            <a:ext cx="2573463" cy="2573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雙眼望向國旗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15821" y="6042147"/>
            <a:ext cx="1230734" cy="2572243"/>
          </a:xfrm>
          <a:custGeom>
            <a:avLst/>
            <a:gdLst/>
            <a:ahLst/>
            <a:cxnLst/>
            <a:rect l="l" t="t" r="r" b="b"/>
            <a:pathLst>
              <a:path w="1230734" h="2572243">
                <a:moveTo>
                  <a:pt x="0" y="0"/>
                </a:moveTo>
                <a:lnTo>
                  <a:pt x="1230735" y="0"/>
                </a:lnTo>
                <a:lnTo>
                  <a:pt x="1230735" y="2572243"/>
                </a:lnTo>
                <a:lnTo>
                  <a:pt x="0" y="2572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4377" b="-19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42818" y="6209403"/>
            <a:ext cx="1548948" cy="3353410"/>
          </a:xfrm>
          <a:custGeom>
            <a:avLst/>
            <a:gdLst/>
            <a:ahLst/>
            <a:cxnLst/>
            <a:rect l="l" t="t" r="r" b="b"/>
            <a:pathLst>
              <a:path w="1548948" h="3353410">
                <a:moveTo>
                  <a:pt x="0" y="0"/>
                </a:moveTo>
                <a:lnTo>
                  <a:pt x="1548948" y="0"/>
                </a:lnTo>
                <a:lnTo>
                  <a:pt x="1548948" y="3353410"/>
                </a:lnTo>
                <a:lnTo>
                  <a:pt x="0" y="335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306" r="-149046" b="-132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5846" y="6328786"/>
            <a:ext cx="1606462" cy="3397796"/>
          </a:xfrm>
          <a:custGeom>
            <a:avLst/>
            <a:gdLst/>
            <a:ahLst/>
            <a:cxnLst/>
            <a:rect l="l" t="t" r="r" b="b"/>
            <a:pathLst>
              <a:path w="1606462" h="3397796">
                <a:moveTo>
                  <a:pt x="0" y="0"/>
                </a:moveTo>
                <a:lnTo>
                  <a:pt x="1606462" y="0"/>
                </a:lnTo>
                <a:lnTo>
                  <a:pt x="1606462" y="3397796"/>
                </a:lnTo>
                <a:lnTo>
                  <a:pt x="0" y="3397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5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0936" y="6173632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0" y="0"/>
                </a:moveTo>
                <a:lnTo>
                  <a:pt x="1119506" y="0"/>
                </a:lnTo>
                <a:lnTo>
                  <a:pt x="1119506" y="316260"/>
                </a:lnTo>
                <a:lnTo>
                  <a:pt x="0" y="316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996454" y="6152537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1119506" y="0"/>
                </a:moveTo>
                <a:lnTo>
                  <a:pt x="0" y="0"/>
                </a:lnTo>
                <a:lnTo>
                  <a:pt x="0" y="316260"/>
                </a:lnTo>
                <a:lnTo>
                  <a:pt x="1119506" y="316260"/>
                </a:lnTo>
                <a:lnTo>
                  <a:pt x="111950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27039" y="7130631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0" y="0"/>
                </a:moveTo>
                <a:lnTo>
                  <a:pt x="589362" y="0"/>
                </a:lnTo>
                <a:lnTo>
                  <a:pt x="589362" y="301204"/>
                </a:lnTo>
                <a:lnTo>
                  <a:pt x="0" y="301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60" r="-296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40391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王漢宗顏楷體"/>
              </a:rPr>
              <a:t>B</a:t>
            </a:r>
            <a:r>
              <a:rPr lang="en-US" sz="3999">
                <a:solidFill>
                  <a:srgbClr val="000000"/>
                </a:solidFill>
                <a:latin typeface="王漢宗顏楷體"/>
                <a:ea typeface="王漢宗顏楷體"/>
              </a:rPr>
              <a:t>. 東張西望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9859" y="2967830"/>
            <a:ext cx="1390317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2. </a:t>
            </a:r>
            <a:r>
              <a:rPr lang="en-US" sz="546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以下哪一項是進行升旗禮時要遵守的禮儀</a:t>
            </a: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? 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7966845" y="7192984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589362" y="0"/>
                </a:moveTo>
                <a:lnTo>
                  <a:pt x="0" y="0"/>
                </a:lnTo>
                <a:lnTo>
                  <a:pt x="0" y="301204"/>
                </a:lnTo>
                <a:lnTo>
                  <a:pt x="589362" y="301204"/>
                </a:lnTo>
                <a:lnTo>
                  <a:pt x="589362" y="0"/>
                </a:lnTo>
                <a:close/>
              </a:path>
            </a:pathLst>
          </a:custGeom>
          <a:blipFill>
            <a:blip r:embed="rId11"/>
            <a:stretch>
              <a:fillRect l="-2960" r="-296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47737" y="569013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30403" y="5568664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橢圓 19"/>
          <p:cNvSpPr/>
          <p:nvPr/>
        </p:nvSpPr>
        <p:spPr>
          <a:xfrm>
            <a:off x="1195376" y="4354201"/>
            <a:ext cx="4343400" cy="571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/>
          <p:cNvSpPr/>
          <p:nvPr/>
        </p:nvSpPr>
        <p:spPr>
          <a:xfrm>
            <a:off x="13032286" y="4220413"/>
            <a:ext cx="5096437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A. </a:t>
            </a: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雙眼望向國旗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，</a:t>
            </a:r>
            <a:endParaRPr lang="en-US" altLang="zh-TW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ea typeface="王漢宗顏楷體"/>
              </a:rPr>
              <a:t>  </a:t>
            </a:r>
            <a:r>
              <a:rPr lang="en-US" sz="4800" dirty="0" err="1">
                <a:solidFill>
                  <a:srgbClr val="000000"/>
                </a:solidFill>
                <a:ea typeface="王漢宗顏楷體"/>
              </a:rPr>
              <a:t>向國旗行</a:t>
            </a:r>
            <a:r>
              <a:rPr lang="en-US" sz="4800" dirty="0" err="1">
                <a:solidFill>
                  <a:srgbClr val="FF3131"/>
                </a:solidFill>
                <a:ea typeface="王漢宗顏楷體"/>
              </a:rPr>
              <a:t>注目禮</a:t>
            </a:r>
            <a:endParaRPr lang="en-US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是進行升旗禮時</a:t>
            </a:r>
            <a:endParaRPr lang="en-US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必須</a:t>
            </a:r>
            <a:r>
              <a:rPr lang="en-US" sz="48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遵守的禮儀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。</a:t>
            </a:r>
            <a:endParaRPr lang="en-US" altLang="zh-TW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13608506" y="327298"/>
            <a:ext cx="3943999" cy="222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zh-TW" altLang="en-US" sz="14000" dirty="0">
                <a:solidFill>
                  <a:srgbClr val="0070C0"/>
                </a:solidFill>
                <a:ea typeface="王漢宗勘流亭"/>
              </a:rPr>
              <a:t>答案</a:t>
            </a:r>
            <a:endParaRPr lang="en-US" sz="14000" dirty="0">
              <a:solidFill>
                <a:srgbClr val="0070C0"/>
              </a:solidFill>
              <a:ea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852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23674">
            <a:off x="13552127" y="61439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92494" y="308213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8"/>
                </a:lnTo>
                <a:lnTo>
                  <a:pt x="0" y="49730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8140" y="5582699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4377" b="-198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32759" y="5377384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26981" y="544026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09800" y="6221150"/>
            <a:ext cx="592452" cy="238652"/>
          </a:xfrm>
          <a:custGeom>
            <a:avLst/>
            <a:gdLst/>
            <a:ahLst/>
            <a:cxnLst/>
            <a:rect l="l" t="t" r="r" b="b"/>
            <a:pathLst>
              <a:path w="592452" h="238652">
                <a:moveTo>
                  <a:pt x="0" y="0"/>
                </a:moveTo>
                <a:lnTo>
                  <a:pt x="592453" y="0"/>
                </a:lnTo>
                <a:lnTo>
                  <a:pt x="592453" y="238652"/>
                </a:lnTo>
                <a:lnTo>
                  <a:pt x="0" y="23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4621876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戴太陽眼鏡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52827" y="4661031"/>
            <a:ext cx="609311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</a:rPr>
              <a:t>B</a:t>
            </a: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. </a:t>
            </a:r>
            <a:r>
              <a:rPr lang="zh-TW" alt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手拿水瓶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19" name="Freeform 7"/>
          <p:cNvSpPr/>
          <p:nvPr/>
        </p:nvSpPr>
        <p:spPr>
          <a:xfrm>
            <a:off x="8395158" y="5585320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4377" b="-198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3089" y="2967830"/>
            <a:ext cx="1461940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3. </a:t>
            </a:r>
            <a:r>
              <a:rPr lang="en-US" sz="546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在進行升旗禮，以下的小朋友的禮儀正確嗎</a:t>
            </a: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? 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56" b="96189" l="7934" r="929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141" y="7371905"/>
            <a:ext cx="828675" cy="84243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995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8140" y="5582699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4377" b="-198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86651" y="5402000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59732" y="5280721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09800" y="6221150"/>
            <a:ext cx="592452" cy="238652"/>
          </a:xfrm>
          <a:custGeom>
            <a:avLst/>
            <a:gdLst/>
            <a:ahLst/>
            <a:cxnLst/>
            <a:rect l="l" t="t" r="r" b="b"/>
            <a:pathLst>
              <a:path w="592452" h="238652">
                <a:moveTo>
                  <a:pt x="0" y="0"/>
                </a:moveTo>
                <a:lnTo>
                  <a:pt x="592453" y="0"/>
                </a:lnTo>
                <a:lnTo>
                  <a:pt x="592453" y="238652"/>
                </a:lnTo>
                <a:lnTo>
                  <a:pt x="0" y="23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4665168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戴太陽眼鏡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0391" y="4665168"/>
            <a:ext cx="60931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</a:rPr>
              <a:t>B</a:t>
            </a: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. </a:t>
            </a:r>
            <a:r>
              <a:rPr lang="zh-TW" alt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手拿水瓶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19" name="Freeform 7"/>
          <p:cNvSpPr/>
          <p:nvPr/>
        </p:nvSpPr>
        <p:spPr>
          <a:xfrm>
            <a:off x="8395158" y="5585320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4377" b="-198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3089" y="2967830"/>
            <a:ext cx="14619404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3. </a:t>
            </a:r>
            <a:r>
              <a:rPr lang="en-US" sz="546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在進行升旗禮，以下的小朋友的禮儀正確嗎</a:t>
            </a: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? 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6" b="96189" l="7934" r="929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141" y="7371905"/>
            <a:ext cx="828675" cy="84243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矩形 10"/>
          <p:cNvSpPr/>
          <p:nvPr/>
        </p:nvSpPr>
        <p:spPr>
          <a:xfrm>
            <a:off x="12393734" y="4178612"/>
            <a:ext cx="5561757" cy="460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altLang="zh-TW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A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及</a:t>
            </a:r>
            <a:r>
              <a:rPr lang="en-US" altLang="zh-TW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B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都</a:t>
            </a:r>
            <a:r>
              <a:rPr lang="zh-TW" altLang="en-US" sz="4800" dirty="0">
                <a:solidFill>
                  <a:srgbClr val="FF0000"/>
                </a:solidFill>
                <a:latin typeface="王漢宗顏楷體"/>
                <a:ea typeface="王漢宗顏楷體"/>
              </a:rPr>
              <a:t>不正確</a:t>
            </a:r>
            <a:endParaRPr lang="en-US" altLang="zh-TW" sz="12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spcBef>
                <a:spcPct val="0"/>
              </a:spcBef>
            </a:pPr>
            <a:endParaRPr lang="en-US" altLang="zh-TW" sz="12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spcBef>
                <a:spcPct val="0"/>
              </a:spcBef>
            </a:pPr>
            <a:endParaRPr lang="en-US" altLang="zh-TW" sz="12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在進行升旗禮時，</a:t>
            </a:r>
            <a:endParaRPr lang="en-US" altLang="zh-TW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不宜</a:t>
            </a:r>
            <a:r>
              <a:rPr lang="en-US" sz="48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戴太陽眼鏡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，須</a:t>
            </a:r>
            <a:r>
              <a:rPr lang="en-US" altLang="zh-HK" sz="4800" dirty="0" err="1">
                <a:solidFill>
                  <a:srgbClr val="000000"/>
                </a:solidFill>
                <a:ea typeface="王漢宗顏楷體"/>
              </a:rPr>
              <a:t>面向國旗</a:t>
            </a:r>
            <a:r>
              <a:rPr lang="en-US" altLang="zh-HK" sz="4800" dirty="0" err="1">
                <a:solidFill>
                  <a:srgbClr val="FF3131"/>
                </a:solidFill>
                <a:ea typeface="王漢宗顏楷體"/>
              </a:rPr>
              <a:t>肅立</a:t>
            </a:r>
            <a:r>
              <a:rPr lang="en-US" altLang="zh-HK" sz="4800" dirty="0">
                <a:solidFill>
                  <a:srgbClr val="000000"/>
                </a:solidFill>
                <a:ea typeface="王漢宗顏楷體"/>
              </a:rPr>
              <a:t>，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雙手放兩旁。</a:t>
            </a:r>
            <a:endParaRPr lang="en-US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9786469" y="6657965"/>
            <a:ext cx="540625" cy="10823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754649" y="5661342"/>
            <a:ext cx="1149321" cy="5598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"/>
          <p:cNvSpPr txBox="1"/>
          <p:nvPr/>
        </p:nvSpPr>
        <p:spPr>
          <a:xfrm>
            <a:off x="13243118" y="329428"/>
            <a:ext cx="3943999" cy="222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zh-TW" altLang="en-US" sz="14000" dirty="0">
                <a:solidFill>
                  <a:srgbClr val="0070C0"/>
                </a:solidFill>
                <a:ea typeface="王漢宗勘流亭"/>
              </a:rPr>
              <a:t>答案</a:t>
            </a:r>
            <a:endParaRPr lang="en-US" sz="14000" dirty="0">
              <a:solidFill>
                <a:srgbClr val="0070C0"/>
              </a:solidFill>
              <a:ea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3321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2"/>
          <p:cNvSpPr/>
          <p:nvPr/>
        </p:nvSpPr>
        <p:spPr>
          <a:xfrm rot="2523674">
            <a:off x="5432988" y="672083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958857"/>
            <a:ext cx="151257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</a:pPr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4</a:t>
            </a:r>
            <a:r>
              <a:rPr lang="en-US" sz="5460" dirty="0" smtClean="0">
                <a:solidFill>
                  <a:srgbClr val="000000"/>
                </a:solidFill>
                <a:latin typeface="王漢宗顏楷體"/>
                <a:ea typeface="王漢宗顏楷體"/>
              </a:rPr>
              <a:t>. </a:t>
            </a:r>
            <a:r>
              <a:rPr lang="zh-TW" altLang="en-US" sz="5460" dirty="0" smtClean="0">
                <a:solidFill>
                  <a:srgbClr val="000000"/>
                </a:solidFill>
                <a:latin typeface="王漢宗顏楷體"/>
                <a:ea typeface="王漢宗顏楷體"/>
              </a:rPr>
              <a:t>向同學分享下次學校進行升旗禮時，我們需要 </a:t>
            </a:r>
            <a:endParaRPr lang="en-US" altLang="zh-TW" sz="5460" dirty="0" smtClean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</a:pPr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 </a:t>
            </a:r>
            <a:r>
              <a:rPr lang="en-US" altLang="zh-TW" sz="5460" dirty="0" smtClean="0">
                <a:solidFill>
                  <a:srgbClr val="000000"/>
                </a:solidFill>
                <a:latin typeface="王漢宗顏楷體"/>
                <a:ea typeface="王漢宗顏楷體"/>
              </a:rPr>
              <a:t>  </a:t>
            </a:r>
            <a:r>
              <a:rPr lang="zh-TW" altLang="en-US" sz="5460" dirty="0" smtClean="0">
                <a:solidFill>
                  <a:srgbClr val="000000"/>
                </a:solidFill>
                <a:latin typeface="王漢宗顏楷體"/>
                <a:ea typeface="王漢宗顏楷體"/>
              </a:rPr>
              <a:t>注意的事項。</a:t>
            </a:r>
            <a:endParaRPr lang="en-US" sz="5460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7153"/>
              </a:lnSpc>
            </a:pPr>
            <a:r>
              <a:rPr lang="en-US" sz="5460" dirty="0">
                <a:solidFill>
                  <a:srgbClr val="000000"/>
                </a:solidFill>
                <a:latin typeface="王漢宗顏楷體"/>
              </a:rPr>
              <a:t>   </a:t>
            </a:r>
            <a:endParaRPr lang="en-US" sz="546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6" name="Freeform 6"/>
          <p:cNvSpPr/>
          <p:nvPr/>
        </p:nvSpPr>
        <p:spPr>
          <a:xfrm rot="2523674">
            <a:off x="13552127" y="6605055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92494" y="392086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9"/>
                </a:lnTo>
                <a:lnTo>
                  <a:pt x="0" y="497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13" name="Freeform 23"/>
          <p:cNvSpPr/>
          <p:nvPr/>
        </p:nvSpPr>
        <p:spPr>
          <a:xfrm>
            <a:off x="6019800" y="5884564"/>
            <a:ext cx="2426738" cy="2649251"/>
          </a:xfrm>
          <a:custGeom>
            <a:avLst/>
            <a:gdLst/>
            <a:ahLst/>
            <a:cxnLst/>
            <a:rect l="l" t="t" r="r" b="b"/>
            <a:pathLst>
              <a:path w="2002337" h="2314841">
                <a:moveTo>
                  <a:pt x="0" y="0"/>
                </a:moveTo>
                <a:lnTo>
                  <a:pt x="2002337" y="0"/>
                </a:lnTo>
                <a:lnTo>
                  <a:pt x="2002337" y="2314840"/>
                </a:lnTo>
                <a:lnTo>
                  <a:pt x="0" y="2314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25"/>
          <p:cNvSpPr/>
          <p:nvPr/>
        </p:nvSpPr>
        <p:spPr>
          <a:xfrm>
            <a:off x="8446538" y="4866122"/>
            <a:ext cx="2907262" cy="1267978"/>
          </a:xfrm>
          <a:custGeom>
            <a:avLst/>
            <a:gdLst/>
            <a:ahLst/>
            <a:cxnLst/>
            <a:rect l="l" t="t" r="r" b="b"/>
            <a:pathLst>
              <a:path w="2290053" h="1076325">
                <a:moveTo>
                  <a:pt x="0" y="0"/>
                </a:moveTo>
                <a:lnTo>
                  <a:pt x="2290053" y="0"/>
                </a:lnTo>
                <a:lnTo>
                  <a:pt x="2290053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027349" y="8292256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36807" y="-2230921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77054">
            <a:off x="3825562" y="76413"/>
            <a:ext cx="935016" cy="2735419"/>
          </a:xfrm>
          <a:custGeom>
            <a:avLst/>
            <a:gdLst/>
            <a:ahLst/>
            <a:cxnLst/>
            <a:rect l="l" t="t" r="r" b="b"/>
            <a:pathLst>
              <a:path w="935016" h="2735419">
                <a:moveTo>
                  <a:pt x="0" y="0"/>
                </a:moveTo>
                <a:lnTo>
                  <a:pt x="935016" y="0"/>
                </a:lnTo>
                <a:lnTo>
                  <a:pt x="935016" y="2735419"/>
                </a:lnTo>
                <a:lnTo>
                  <a:pt x="0" y="2735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94855">
            <a:off x="16254971" y="7223801"/>
            <a:ext cx="1710613" cy="2508899"/>
          </a:xfrm>
          <a:custGeom>
            <a:avLst/>
            <a:gdLst/>
            <a:ahLst/>
            <a:cxnLst/>
            <a:rect l="l" t="t" r="r" b="b"/>
            <a:pathLst>
              <a:path w="1710613" h="2508899">
                <a:moveTo>
                  <a:pt x="0" y="0"/>
                </a:moveTo>
                <a:lnTo>
                  <a:pt x="1710613" y="0"/>
                </a:lnTo>
                <a:lnTo>
                  <a:pt x="1710613" y="2508899"/>
                </a:lnTo>
                <a:lnTo>
                  <a:pt x="0" y="25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4389" y="356828"/>
            <a:ext cx="228600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ea typeface="王漢宗顏楷體"/>
              </a:rPr>
              <a:t>總結</a:t>
            </a:r>
          </a:p>
        </p:txBody>
      </p:sp>
      <p:sp>
        <p:nvSpPr>
          <p:cNvPr id="18" name="矩形 17"/>
          <p:cNvSpPr/>
          <p:nvPr/>
        </p:nvSpPr>
        <p:spPr>
          <a:xfrm>
            <a:off x="261224" y="2888246"/>
            <a:ext cx="17221200" cy="91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60" dirty="0" err="1" smtClean="0">
                <a:solidFill>
                  <a:srgbClr val="000000"/>
                </a:solidFill>
                <a:ea typeface="王漢宗顏楷體"/>
              </a:rPr>
              <a:t>香港特別行政區是國</a:t>
            </a:r>
            <a:r>
              <a:rPr lang="zh-HK" altLang="en-US" sz="5460" dirty="0">
                <a:solidFill>
                  <a:srgbClr val="000000"/>
                </a:solidFill>
                <a:ea typeface="王漢宗顏楷體"/>
              </a:rPr>
              <a:t>家</a:t>
            </a:r>
            <a:r>
              <a:rPr lang="zh-HK" altLang="en-US" sz="5460" dirty="0" smtClean="0">
                <a:solidFill>
                  <a:srgbClr val="000000"/>
                </a:solidFill>
                <a:ea typeface="王漢宗顏楷體"/>
              </a:rPr>
              <a:t>的</a:t>
            </a:r>
            <a:r>
              <a:rPr lang="zh-HK" altLang="en-US" sz="5460" u="sng" dirty="0" smtClean="0">
                <a:solidFill>
                  <a:srgbClr val="EE1C25"/>
                </a:solidFill>
                <a:ea typeface="王漢宗顏楷體"/>
              </a:rPr>
              <a:t>一</a:t>
            </a:r>
            <a:r>
              <a:rPr lang="en-US" sz="5460" u="sng" dirty="0" err="1" smtClean="0">
                <a:solidFill>
                  <a:srgbClr val="EE1C25"/>
                </a:solidFill>
                <a:ea typeface="王漢宗顏楷體"/>
              </a:rPr>
              <a:t>部分</a:t>
            </a:r>
            <a:endParaRPr lang="en-US" sz="5460" u="sng" dirty="0">
              <a:solidFill>
                <a:srgbClr val="EE1C25"/>
              </a:solidFill>
              <a:ea typeface="王漢宗顏楷體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60" dirty="0">
                <a:solidFill>
                  <a:srgbClr val="000000"/>
                </a:solidFill>
                <a:ea typeface="王漢宗顏楷體"/>
              </a:rPr>
              <a:t>國旗</a:t>
            </a: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和國徽</a:t>
            </a:r>
            <a:r>
              <a:rPr lang="en-US" sz="5460" dirty="0" err="1">
                <a:solidFill>
                  <a:srgbClr val="000000"/>
                </a:solidFill>
                <a:ea typeface="王漢宗顏楷體"/>
              </a:rPr>
              <a:t>是</a:t>
            </a:r>
            <a:r>
              <a:rPr lang="en-US" sz="5460" u="sng" dirty="0" err="1">
                <a:solidFill>
                  <a:srgbClr val="EE1C25"/>
                </a:solidFill>
                <a:ea typeface="王漢宗顏楷體"/>
              </a:rPr>
              <a:t>國家的象徵</a:t>
            </a:r>
            <a:r>
              <a:rPr lang="zh-TW" altLang="en-US" sz="5460" u="sng" dirty="0">
                <a:solidFill>
                  <a:srgbClr val="EE1C25"/>
                </a:solidFill>
                <a:ea typeface="王漢宗顏楷體"/>
              </a:rPr>
              <a:t>和標誌</a:t>
            </a:r>
            <a:endParaRPr lang="en-US" altLang="zh-TW" sz="5460" u="sng" dirty="0">
              <a:solidFill>
                <a:srgbClr val="EE1C25"/>
              </a:solidFill>
              <a:ea typeface="王漢宗顏楷體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5460" dirty="0" smtClean="0">
                <a:solidFill>
                  <a:srgbClr val="000000"/>
                </a:solidFill>
                <a:ea typeface="王漢宗顏楷體"/>
              </a:rPr>
              <a:t>我們</a:t>
            </a: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應該</a:t>
            </a:r>
            <a:r>
              <a:rPr lang="zh-TW" altLang="en-US" sz="5460" dirty="0">
                <a:solidFill>
                  <a:srgbClr val="FF0000"/>
                </a:solidFill>
                <a:ea typeface="王漢宗顏楷體"/>
              </a:rPr>
              <a:t>愛護</a:t>
            </a: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國旗、國徽、區旗及區徽，以及</a:t>
            </a:r>
            <a:r>
              <a:rPr lang="zh-TW" altLang="en-US" sz="5460" dirty="0">
                <a:solidFill>
                  <a:srgbClr val="FF0000"/>
                </a:solidFill>
                <a:ea typeface="王漢宗顏楷體"/>
              </a:rPr>
              <a:t>遵守</a:t>
            </a: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升掛國旗儀式和奏唱國歌的</a:t>
            </a:r>
            <a:r>
              <a:rPr lang="zh-TW" altLang="en-US" sz="5460" dirty="0" smtClean="0">
                <a:solidFill>
                  <a:srgbClr val="000000"/>
                </a:solidFill>
                <a:ea typeface="王漢宗顏楷體"/>
              </a:rPr>
              <a:t>禮儀</a:t>
            </a:r>
            <a:endParaRPr lang="en-US" altLang="zh-TW" sz="5460" dirty="0" smtClean="0">
              <a:solidFill>
                <a:srgbClr val="000000"/>
              </a:solidFill>
              <a:ea typeface="王漢宗顏楷體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HK" altLang="en-US" sz="6000" dirty="0" smtClean="0">
                <a:solidFill>
                  <a:srgbClr val="000000"/>
                </a:solidFill>
                <a:ea typeface="王漢宗顏楷體"/>
              </a:rPr>
              <a:t>我們</a:t>
            </a:r>
            <a:r>
              <a:rPr lang="en-US" altLang="zh-HK" sz="6000" dirty="0" err="1" smtClean="0">
                <a:solidFill>
                  <a:srgbClr val="000000"/>
                </a:solidFill>
                <a:ea typeface="王漢宗顏楷體"/>
              </a:rPr>
              <a:t>應該</a:t>
            </a:r>
            <a:r>
              <a:rPr lang="en-US" altLang="zh-HK" sz="6000" dirty="0" err="1" smtClean="0">
                <a:solidFill>
                  <a:srgbClr val="EE1C25"/>
                </a:solidFill>
                <a:ea typeface="王漢宗顏楷體"/>
              </a:rPr>
              <a:t>尊重</a:t>
            </a:r>
            <a:r>
              <a:rPr lang="en-US" altLang="zh-HK" sz="6000" dirty="0" err="1" smtClean="0">
                <a:solidFill>
                  <a:srgbClr val="000000"/>
                </a:solidFill>
                <a:ea typeface="王漢宗顏楷體"/>
              </a:rPr>
              <a:t>和</a:t>
            </a:r>
            <a:r>
              <a:rPr lang="en-US" altLang="zh-HK" sz="6000" dirty="0" err="1" smtClean="0">
                <a:solidFill>
                  <a:srgbClr val="EE1C25"/>
                </a:solidFill>
                <a:ea typeface="王漢宗顏楷體"/>
              </a:rPr>
              <a:t>愛</a:t>
            </a:r>
            <a:r>
              <a:rPr lang="en-US" altLang="zh-HK" sz="6000" dirty="0" err="1" smtClean="0">
                <a:solidFill>
                  <a:srgbClr val="000000"/>
                </a:solidFill>
                <a:ea typeface="王漢宗顏楷體"/>
              </a:rPr>
              <a:t>我們的國家</a:t>
            </a:r>
            <a:endParaRPr lang="en-US" altLang="zh-HK" sz="6000" dirty="0">
              <a:solidFill>
                <a:srgbClr val="000000"/>
              </a:solidFill>
              <a:ea typeface="王漢宗顏楷體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zh-TW" sz="5460" u="sng" dirty="0" smtClean="0">
              <a:solidFill>
                <a:srgbClr val="EE1C25"/>
              </a:solidFill>
              <a:ea typeface="王漢宗顏楷體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5460" u="sng" dirty="0">
              <a:solidFill>
                <a:srgbClr val="EE1C25"/>
              </a:solidFill>
              <a:ea typeface="王漢宗顏楷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42" y="45553"/>
            <a:ext cx="2933364" cy="2933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61034" y="-325741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23674">
            <a:off x="7445460" y="8378329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63650">
            <a:off x="-664775" y="-1308866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5"/>
                </a:lnTo>
                <a:lnTo>
                  <a:pt x="0" y="4015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92567" y="-1910722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54662">
            <a:off x="15171112" y="-1312309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70"/>
                </a:lnTo>
                <a:lnTo>
                  <a:pt x="0" y="3664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39357" y="1433554"/>
            <a:ext cx="17006496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6000" dirty="0">
                <a:solidFill>
                  <a:srgbClr val="000000"/>
                </a:solidFill>
                <a:ea typeface="王漢宗顏楷體"/>
              </a:rPr>
              <a:t>「我們的國旗、國歌和區旗」有聲故事繪本</a:t>
            </a:r>
            <a:endParaRPr lang="en-US" altLang="zh-TW" sz="6000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9"/>
              </a:rPr>
              <a:t>https://emm.edcity.hk/media/1_pla09saf/</a:t>
            </a:r>
            <a:endParaRPr lang="en-US" sz="5000" dirty="0">
              <a:solidFill>
                <a:srgbClr val="000000"/>
              </a:solidFill>
              <a:latin typeface="Times New Roman" panose="02020603050405020304" pitchFamily="18" charset="0"/>
              <a:ea typeface="王漢宗顏楷體"/>
              <a:cs typeface="Times New Roman" panose="02020603050405020304" pitchFamily="18" charset="0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536016" y="2881998"/>
            <a:ext cx="3225720" cy="2808006"/>
          </a:xfrm>
          <a:custGeom>
            <a:avLst/>
            <a:gdLst/>
            <a:ahLst/>
            <a:cxnLst/>
            <a:rect l="l" t="t" r="r" b="b"/>
            <a:pathLst>
              <a:path w="3721020" h="3176821">
                <a:moveTo>
                  <a:pt x="0" y="0"/>
                </a:moveTo>
                <a:lnTo>
                  <a:pt x="3721020" y="0"/>
                </a:lnTo>
                <a:lnTo>
                  <a:pt x="3721020" y="3176820"/>
                </a:lnTo>
                <a:lnTo>
                  <a:pt x="0" y="3176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圖片 10">
            <a:hlinkClick r:id="rId9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8938" y="3321590"/>
            <a:ext cx="88296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183499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3244" y="4345860"/>
            <a:ext cx="1035329" cy="1018632"/>
            <a:chOff x="0" y="0"/>
            <a:chExt cx="41306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062" cy="406400"/>
            </a:xfrm>
            <a:custGeom>
              <a:avLst/>
              <a:gdLst/>
              <a:ahLst/>
              <a:cxnLst/>
              <a:rect l="l" t="t" r="r" b="b"/>
              <a:pathLst>
                <a:path w="413062" h="406400">
                  <a:moveTo>
                    <a:pt x="203200" y="0"/>
                  </a:moveTo>
                  <a:lnTo>
                    <a:pt x="209862" y="0"/>
                  </a:lnTo>
                  <a:cubicBezTo>
                    <a:pt x="322086" y="0"/>
                    <a:pt x="413062" y="90976"/>
                    <a:pt x="413062" y="203200"/>
                  </a:cubicBezTo>
                  <a:lnTo>
                    <a:pt x="413062" y="203200"/>
                  </a:lnTo>
                  <a:cubicBezTo>
                    <a:pt x="413062" y="257092"/>
                    <a:pt x="391653" y="308777"/>
                    <a:pt x="353546" y="346884"/>
                  </a:cubicBezTo>
                  <a:cubicBezTo>
                    <a:pt x="315439" y="384991"/>
                    <a:pt x="263754" y="406400"/>
                    <a:pt x="2098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413062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90"/>
                </a:lnSpc>
              </a:pPr>
              <a:r>
                <a:rPr lang="en-US" sz="3000" spc="213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35772" y="4345860"/>
            <a:ext cx="1119327" cy="1018632"/>
            <a:chOff x="0" y="0"/>
            <a:chExt cx="446574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574" cy="406400"/>
            </a:xfrm>
            <a:custGeom>
              <a:avLst/>
              <a:gdLst/>
              <a:ahLst/>
              <a:cxnLst/>
              <a:rect l="l" t="t" r="r" b="b"/>
              <a:pathLst>
                <a:path w="446574" h="406400">
                  <a:moveTo>
                    <a:pt x="203200" y="0"/>
                  </a:moveTo>
                  <a:lnTo>
                    <a:pt x="243374" y="0"/>
                  </a:lnTo>
                  <a:cubicBezTo>
                    <a:pt x="297266" y="0"/>
                    <a:pt x="348951" y="21409"/>
                    <a:pt x="387058" y="59516"/>
                  </a:cubicBezTo>
                  <a:cubicBezTo>
                    <a:pt x="425166" y="97623"/>
                    <a:pt x="446574" y="149308"/>
                    <a:pt x="446574" y="203200"/>
                  </a:cubicBezTo>
                  <a:lnTo>
                    <a:pt x="446574" y="203200"/>
                  </a:lnTo>
                  <a:cubicBezTo>
                    <a:pt x="446574" y="315424"/>
                    <a:pt x="355599" y="406400"/>
                    <a:pt x="2433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446574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90"/>
                </a:lnSpc>
              </a:pPr>
              <a:r>
                <a:rPr lang="en-US" sz="3000" spc="213">
                  <a:solidFill>
                    <a:srgbClr val="FFFFFF"/>
                  </a:solidFill>
                  <a:latin typeface="Montserrat Classic Bold"/>
                </a:rPr>
                <a:t>02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61607" y="8399011"/>
            <a:ext cx="472770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>
              <a:spcBef>
                <a:spcPct val="0"/>
              </a:spcBef>
            </a:pPr>
            <a:r>
              <a:rPr lang="en-US" sz="4800" dirty="0">
                <a:solidFill>
                  <a:srgbClr val="232253"/>
                </a:solidFill>
                <a:ea typeface="王漢宗顏楷體"/>
              </a:rPr>
              <a:t>國旗 </a:t>
            </a:r>
            <a:r>
              <a:rPr lang="en-US" altLang="zh-TW" sz="4800" dirty="0">
                <a:solidFill>
                  <a:srgbClr val="232253"/>
                </a:solidFill>
                <a:ea typeface="王漢宗顏楷體"/>
              </a:rPr>
              <a:t>(</a:t>
            </a:r>
            <a:r>
              <a:rPr lang="zh-TW" altLang="en-US" sz="4800" dirty="0">
                <a:solidFill>
                  <a:srgbClr val="232253"/>
                </a:solidFill>
                <a:ea typeface="王漢宗顏楷體"/>
              </a:rPr>
              <a:t>五星紅旗</a:t>
            </a:r>
            <a:r>
              <a:rPr lang="en-US" altLang="zh-TW" sz="4800" dirty="0">
                <a:solidFill>
                  <a:srgbClr val="232253"/>
                </a:solidFill>
                <a:ea typeface="王漢宗顏楷體"/>
              </a:rPr>
              <a:t>)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096214" y="4030538"/>
            <a:ext cx="6398091" cy="4194976"/>
          </a:xfrm>
          <a:custGeom>
            <a:avLst/>
            <a:gdLst/>
            <a:ahLst/>
            <a:cxnLst/>
            <a:rect l="l" t="t" r="r" b="b"/>
            <a:pathLst>
              <a:path w="3947942" h="2633246">
                <a:moveTo>
                  <a:pt x="0" y="0"/>
                </a:moveTo>
                <a:lnTo>
                  <a:pt x="3947942" y="0"/>
                </a:lnTo>
                <a:lnTo>
                  <a:pt x="3947942" y="2633246"/>
                </a:lnTo>
                <a:lnTo>
                  <a:pt x="0" y="2633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1259" y="-459281"/>
            <a:ext cx="18076741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altLang="zh-TW" sz="4000" dirty="0">
              <a:solidFill>
                <a:srgbClr val="000000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zh-TW" altLang="en-US" sz="4200" dirty="0">
                <a:solidFill>
                  <a:srgbClr val="000000"/>
                </a:solidFill>
                <a:ea typeface="王漢宗顏楷體"/>
              </a:rPr>
              <a:t>我們國家的全名是</a:t>
            </a:r>
            <a:r>
              <a:rPr lang="zh-TW" altLang="en-US" sz="4200" dirty="0">
                <a:solidFill>
                  <a:srgbClr val="ED1B2F"/>
                </a:solidFill>
                <a:ea typeface="王漢宗顏楷體"/>
              </a:rPr>
              <a:t>「</a:t>
            </a:r>
            <a:r>
              <a:rPr lang="en-US" sz="4200" dirty="0" err="1">
                <a:solidFill>
                  <a:srgbClr val="ED1B2F"/>
                </a:solidFill>
                <a:ea typeface="王漢宗顏楷體"/>
              </a:rPr>
              <a:t>中華人民共和國</a:t>
            </a:r>
            <a:r>
              <a:rPr lang="zh-TW" altLang="en-US" sz="4200" dirty="0">
                <a:solidFill>
                  <a:srgbClr val="ED1B2F"/>
                </a:solidFill>
                <a:ea typeface="王漢宗顏楷體"/>
              </a:rPr>
              <a:t>」</a:t>
            </a:r>
            <a:r>
              <a:rPr lang="en-US" sz="4200" dirty="0">
                <a:solidFill>
                  <a:srgbClr val="000000"/>
                </a:solidFill>
                <a:ea typeface="王漢宗顏楷體"/>
              </a:rPr>
              <a:t>，</a:t>
            </a:r>
            <a:r>
              <a:rPr lang="en-US" sz="4200" dirty="0" err="1">
                <a:solidFill>
                  <a:srgbClr val="000000"/>
                </a:solidFill>
                <a:ea typeface="王漢宗顏楷體"/>
              </a:rPr>
              <a:t>簡稱</a:t>
            </a:r>
            <a:r>
              <a:rPr lang="en-US" sz="4200" dirty="0" err="1">
                <a:solidFill>
                  <a:srgbClr val="ED1B2F"/>
                </a:solidFill>
                <a:ea typeface="王漢宗顏楷體"/>
              </a:rPr>
              <a:t>「中國</a:t>
            </a:r>
            <a:r>
              <a:rPr lang="en-US" sz="4200" dirty="0">
                <a:solidFill>
                  <a:srgbClr val="ED1B2F"/>
                </a:solidFill>
                <a:ea typeface="王漢宗顏楷體"/>
              </a:rPr>
              <a:t>」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3000" u="sng" dirty="0">
              <a:solidFill>
                <a:srgbClr val="ED1B2F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200" dirty="0" err="1">
                <a:solidFill>
                  <a:srgbClr val="000000"/>
                </a:solidFill>
                <a:ea typeface="王漢宗顏楷體"/>
              </a:rPr>
              <a:t>中華人民共和國國旗和國徽是</a:t>
            </a:r>
            <a:r>
              <a:rPr lang="en-US" sz="4200" u="sng" dirty="0" err="1">
                <a:solidFill>
                  <a:srgbClr val="ED1B2F"/>
                </a:solidFill>
                <a:ea typeface="王漢宗顏楷體"/>
              </a:rPr>
              <a:t>國家的標誌</a:t>
            </a:r>
            <a:r>
              <a:rPr lang="en-US" sz="4200" dirty="0" err="1">
                <a:solidFill>
                  <a:srgbClr val="000000"/>
                </a:solidFill>
                <a:ea typeface="王漢宗顏楷體"/>
              </a:rPr>
              <a:t>，</a:t>
            </a:r>
            <a:r>
              <a:rPr lang="en-US" sz="4200" dirty="0" err="1" smtClean="0">
                <a:solidFill>
                  <a:srgbClr val="000000"/>
                </a:solidFill>
                <a:ea typeface="王漢宗顏楷體"/>
              </a:rPr>
              <a:t>也是</a:t>
            </a:r>
            <a:r>
              <a:rPr lang="en-US" sz="4200" u="sng" dirty="0" err="1" smtClean="0">
                <a:solidFill>
                  <a:srgbClr val="ED1B2F"/>
                </a:solidFill>
                <a:ea typeface="王漢宗顏楷體"/>
              </a:rPr>
              <a:t>國家和國家主權的象徵</a:t>
            </a:r>
            <a:endParaRPr lang="en-US" sz="4200" u="sng" dirty="0" smtClean="0">
              <a:solidFill>
                <a:srgbClr val="ED1B2F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3000" u="sng" dirty="0">
              <a:solidFill>
                <a:srgbClr val="ED1B2F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altLang="zh-HK" sz="4200" dirty="0" err="1">
                <a:solidFill>
                  <a:srgbClr val="000000"/>
                </a:solidFill>
                <a:ea typeface="王漢宗顏楷體"/>
              </a:rPr>
              <a:t>香港特別行政區是</a:t>
            </a:r>
            <a:r>
              <a:rPr lang="en-US" altLang="zh-HK" sz="4200" u="sng" dirty="0" err="1">
                <a:solidFill>
                  <a:srgbClr val="ED1B2F"/>
                </a:solidFill>
                <a:ea typeface="王漢宗顏楷體"/>
              </a:rPr>
              <a:t>國家的</a:t>
            </a:r>
            <a:r>
              <a:rPr lang="zh-TW" altLang="en-US" sz="4200" u="sng" dirty="0">
                <a:solidFill>
                  <a:srgbClr val="ED1B2F"/>
                </a:solidFill>
                <a:ea typeface="王漢宗顏楷體"/>
              </a:rPr>
              <a:t>一</a:t>
            </a:r>
            <a:r>
              <a:rPr lang="en-US" altLang="zh-HK" sz="4200" u="sng" dirty="0" err="1">
                <a:solidFill>
                  <a:srgbClr val="ED1B2F"/>
                </a:solidFill>
                <a:ea typeface="王漢宗顏楷體"/>
              </a:rPr>
              <a:t>部分</a:t>
            </a:r>
            <a:endParaRPr lang="en-US" altLang="zh-HK" sz="4200" u="sng" dirty="0">
              <a:solidFill>
                <a:srgbClr val="ED1B2F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4200" u="sng" dirty="0">
              <a:solidFill>
                <a:srgbClr val="ED1B2F"/>
              </a:solidFill>
              <a:ea typeface="王漢宗顏楷體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317334" y="-173497"/>
            <a:ext cx="2181344" cy="1961427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528812" y="8805932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91308">
            <a:off x="16448637" y="8231323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37140" y="9755296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18"/>
          <p:cNvSpPr txBox="1"/>
          <p:nvPr/>
        </p:nvSpPr>
        <p:spPr>
          <a:xfrm>
            <a:off x="10732880" y="8471768"/>
            <a:ext cx="4323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中華人民共和國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232253"/>
                </a:solidFill>
                <a:ea typeface="王漢宗顏楷體"/>
              </a:rPr>
              <a:t>國徽</a:t>
            </a:r>
            <a:endParaRPr lang="en-US" sz="4800" dirty="0">
              <a:solidFill>
                <a:srgbClr val="232253"/>
              </a:solidFill>
              <a:ea typeface="王漢宗顏楷體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21" y="3904032"/>
            <a:ext cx="4697478" cy="4697478"/>
          </a:xfrm>
          <a:prstGeom prst="rect">
            <a:avLst/>
          </a:prstGeom>
        </p:spPr>
      </p:pic>
      <p:sp>
        <p:nvSpPr>
          <p:cNvPr id="32" name="Freeform 10"/>
          <p:cNvSpPr/>
          <p:nvPr/>
        </p:nvSpPr>
        <p:spPr>
          <a:xfrm rot="13805972">
            <a:off x="16646054" y="2732914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3" name="Freeform 22"/>
          <p:cNvSpPr/>
          <p:nvPr/>
        </p:nvSpPr>
        <p:spPr>
          <a:xfrm rot="12726265">
            <a:off x="-1259894" y="-251308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40361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2" y="0"/>
                </a:lnTo>
                <a:lnTo>
                  <a:pt x="2669512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-712538" y="83757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29396">
            <a:off x="16275721" y="350246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27895" y="2925147"/>
            <a:ext cx="10576899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6500" dirty="0" err="1" smtClean="0">
                <a:solidFill>
                  <a:srgbClr val="232253"/>
                </a:solidFill>
                <a:ea typeface="王漢宗顏楷體"/>
              </a:rPr>
              <a:t>你會在甚麼時候</a:t>
            </a:r>
            <a:endParaRPr lang="en-US" sz="6500" dirty="0">
              <a:solidFill>
                <a:srgbClr val="232253"/>
              </a:solidFill>
              <a:ea typeface="王漢宗顏楷體"/>
            </a:endParaRPr>
          </a:p>
          <a:p>
            <a:pPr algn="ctr">
              <a:lnSpc>
                <a:spcPts val="8520"/>
              </a:lnSpc>
            </a:pPr>
            <a:r>
              <a:rPr lang="en-US" sz="6500" dirty="0" err="1">
                <a:solidFill>
                  <a:srgbClr val="232253"/>
                </a:solidFill>
                <a:ea typeface="王漢宗顏楷體"/>
              </a:rPr>
              <a:t>唱中華人民共和國國歌</a:t>
            </a:r>
            <a:endParaRPr lang="en-US" sz="6500" dirty="0">
              <a:solidFill>
                <a:srgbClr val="232253"/>
              </a:solidFill>
              <a:ea typeface="王漢宗顏楷體"/>
            </a:endParaRPr>
          </a:p>
          <a:p>
            <a:pPr algn="ctr">
              <a:lnSpc>
                <a:spcPts val="8520"/>
              </a:lnSpc>
              <a:spcBef>
                <a:spcPct val="0"/>
              </a:spcBef>
            </a:pPr>
            <a:r>
              <a:rPr lang="en-US" sz="6500" dirty="0">
                <a:solidFill>
                  <a:srgbClr val="232253"/>
                </a:solidFill>
                <a:ea typeface="王漢宗顏楷體"/>
              </a:rPr>
              <a:t>《</a:t>
            </a:r>
            <a:r>
              <a:rPr lang="en-US" sz="6500" dirty="0" err="1">
                <a:solidFill>
                  <a:srgbClr val="232253"/>
                </a:solidFill>
                <a:ea typeface="王漢宗顏楷體"/>
              </a:rPr>
              <a:t>義勇軍進行曲</a:t>
            </a:r>
            <a:r>
              <a:rPr lang="en-US" sz="6500" dirty="0">
                <a:solidFill>
                  <a:srgbClr val="232253"/>
                </a:solidFill>
                <a:ea typeface="王漢宗顏楷體"/>
              </a:rPr>
              <a:t>》？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7200" y="400089"/>
            <a:ext cx="3947942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9999" dirty="0" err="1">
                <a:solidFill>
                  <a:srgbClr val="232253"/>
                </a:solidFill>
                <a:ea typeface="王漢宗顏楷體"/>
              </a:rPr>
              <a:t>想一想</a:t>
            </a:r>
            <a:endParaRPr lang="en-US" sz="9999" dirty="0">
              <a:solidFill>
                <a:srgbClr val="232253"/>
              </a:solidFill>
              <a:ea typeface="王漢宗顏楷體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0555" y="8809347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5" y="0"/>
                </a:lnTo>
                <a:lnTo>
                  <a:pt x="4283445" y="2039991"/>
                </a:lnTo>
                <a:lnTo>
                  <a:pt x="0" y="2039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/>
          <a:stretch/>
        </p:blipFill>
        <p:spPr>
          <a:xfrm>
            <a:off x="9492005" y="227297"/>
            <a:ext cx="8370996" cy="977821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65163" y="7892969"/>
            <a:ext cx="93691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國歌的官方視頻及錄音</a:t>
            </a:r>
            <a:r>
              <a:rPr lang="zh-HK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https://www.cmab.gov.hk/tc/issues/national_anthem.htm</a:t>
            </a:r>
            <a:endParaRPr lang="en-US" altLang="zh-H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687251" y="4242120"/>
            <a:ext cx="20061513" cy="0"/>
          </a:xfrm>
          <a:prstGeom prst="line">
            <a:avLst/>
          </a:prstGeom>
          <a:ln w="28575" cap="flat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5119296" y="3991092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41449" y="3991092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17132" y="3991092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523674">
            <a:off x="486039" y="730491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318712" y="490897"/>
            <a:ext cx="3669018" cy="2447206"/>
          </a:xfrm>
          <a:custGeom>
            <a:avLst/>
            <a:gdLst/>
            <a:ahLst/>
            <a:cxnLst/>
            <a:rect l="l" t="t" r="r" b="b"/>
            <a:pathLst>
              <a:path w="3669018" h="2447206">
                <a:moveTo>
                  <a:pt x="0" y="0"/>
                </a:moveTo>
                <a:lnTo>
                  <a:pt x="3669017" y="0"/>
                </a:lnTo>
                <a:lnTo>
                  <a:pt x="3669017" y="2447206"/>
                </a:lnTo>
                <a:lnTo>
                  <a:pt x="0" y="2447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82874" y="8153307"/>
            <a:ext cx="6172736" cy="2133693"/>
          </a:xfrm>
          <a:custGeom>
            <a:avLst/>
            <a:gdLst/>
            <a:ahLst/>
            <a:cxnLst/>
            <a:rect l="l" t="t" r="r" b="b"/>
            <a:pathLst>
              <a:path w="6172736" h="2133693">
                <a:moveTo>
                  <a:pt x="0" y="0"/>
                </a:moveTo>
                <a:lnTo>
                  <a:pt x="6172736" y="0"/>
                </a:lnTo>
                <a:lnTo>
                  <a:pt x="6172736" y="2133693"/>
                </a:lnTo>
                <a:lnTo>
                  <a:pt x="0" y="2133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889" b="-1888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06228" y="618097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25957" y="6845010"/>
            <a:ext cx="668449" cy="2297794"/>
          </a:xfrm>
          <a:custGeom>
            <a:avLst/>
            <a:gdLst/>
            <a:ahLst/>
            <a:cxnLst/>
            <a:rect l="l" t="t" r="r" b="b"/>
            <a:pathLst>
              <a:path w="668449" h="2297794">
                <a:moveTo>
                  <a:pt x="0" y="0"/>
                </a:moveTo>
                <a:lnTo>
                  <a:pt x="668449" y="0"/>
                </a:lnTo>
                <a:lnTo>
                  <a:pt x="668449" y="2297794"/>
                </a:lnTo>
                <a:lnTo>
                  <a:pt x="0" y="2297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94406" y="6845010"/>
            <a:ext cx="1418121" cy="2371157"/>
          </a:xfrm>
          <a:custGeom>
            <a:avLst/>
            <a:gdLst/>
            <a:ahLst/>
            <a:cxnLst/>
            <a:rect l="l" t="t" r="r" b="b"/>
            <a:pathLst>
              <a:path w="1418121" h="2371157">
                <a:moveTo>
                  <a:pt x="0" y="0"/>
                </a:moveTo>
                <a:lnTo>
                  <a:pt x="1418121" y="0"/>
                </a:lnTo>
                <a:lnTo>
                  <a:pt x="1418121" y="2371157"/>
                </a:lnTo>
                <a:lnTo>
                  <a:pt x="0" y="2371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76" r="-6276"/>
            </a:stretch>
          </a:blipFill>
        </p:spPr>
      </p:sp>
      <p:sp>
        <p:nvSpPr>
          <p:cNvPr id="22" name="Freeform 22"/>
          <p:cNvSpPr/>
          <p:nvPr/>
        </p:nvSpPr>
        <p:spPr>
          <a:xfrm rot="2523674">
            <a:off x="13387185" y="7694265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68010" y="6702949"/>
            <a:ext cx="2002337" cy="2314841"/>
          </a:xfrm>
          <a:custGeom>
            <a:avLst/>
            <a:gdLst/>
            <a:ahLst/>
            <a:cxnLst/>
            <a:rect l="l" t="t" r="r" b="b"/>
            <a:pathLst>
              <a:path w="2002337" h="2314841">
                <a:moveTo>
                  <a:pt x="0" y="0"/>
                </a:moveTo>
                <a:lnTo>
                  <a:pt x="2002337" y="0"/>
                </a:lnTo>
                <a:lnTo>
                  <a:pt x="2002337" y="2314840"/>
                </a:lnTo>
                <a:lnTo>
                  <a:pt x="0" y="2314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948738" y="7155621"/>
            <a:ext cx="2843172" cy="3017405"/>
          </a:xfrm>
          <a:custGeom>
            <a:avLst/>
            <a:gdLst/>
            <a:ahLst/>
            <a:cxnLst/>
            <a:rect l="l" t="t" r="r" b="b"/>
            <a:pathLst>
              <a:path w="2843172" h="3017405">
                <a:moveTo>
                  <a:pt x="0" y="0"/>
                </a:moveTo>
                <a:lnTo>
                  <a:pt x="2843172" y="0"/>
                </a:lnTo>
                <a:lnTo>
                  <a:pt x="2843172" y="3017406"/>
                </a:lnTo>
                <a:lnTo>
                  <a:pt x="0" y="30174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30287" y="6079296"/>
            <a:ext cx="2290053" cy="1076325"/>
          </a:xfrm>
          <a:custGeom>
            <a:avLst/>
            <a:gdLst/>
            <a:ahLst/>
            <a:cxnLst/>
            <a:rect l="l" t="t" r="r" b="b"/>
            <a:pathLst>
              <a:path w="2290053" h="1076325">
                <a:moveTo>
                  <a:pt x="0" y="0"/>
                </a:moveTo>
                <a:lnTo>
                  <a:pt x="2290053" y="0"/>
                </a:lnTo>
                <a:lnTo>
                  <a:pt x="2290053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61234" y="161925"/>
            <a:ext cx="878756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 dirty="0" err="1">
                <a:solidFill>
                  <a:srgbClr val="232253"/>
                </a:solidFill>
                <a:latin typeface="王漢宗顏楷體"/>
                <a:ea typeface="王漢宗顏楷體"/>
              </a:rPr>
              <a:t>進行升旗禮時</a:t>
            </a:r>
            <a:r>
              <a:rPr lang="en-US" sz="9000" dirty="0">
                <a:solidFill>
                  <a:srgbClr val="232253"/>
                </a:solidFill>
                <a:latin typeface="王漢宗顏楷體"/>
                <a:ea typeface="王漢宗顏楷體"/>
              </a:rPr>
              <a:t>...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81200" y="1774175"/>
            <a:ext cx="113924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232253"/>
                </a:solidFill>
                <a:latin typeface="王漢宗顏楷體"/>
                <a:ea typeface="王漢宗顏楷體"/>
              </a:rPr>
              <a:t>我們應該遵守哪些禮儀</a:t>
            </a:r>
            <a:r>
              <a:rPr lang="en-US" sz="8000" dirty="0">
                <a:solidFill>
                  <a:srgbClr val="232253"/>
                </a:solidFill>
                <a:latin typeface="王漢宗顏楷體"/>
                <a:ea typeface="王漢宗顏楷體"/>
              </a:rPr>
              <a:t>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53702" y="4547124"/>
            <a:ext cx="397149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ea typeface="王漢宗顏楷體"/>
              </a:rPr>
              <a:t>向國旗行</a:t>
            </a:r>
            <a:r>
              <a:rPr lang="en-US" sz="3999" dirty="0" err="1">
                <a:solidFill>
                  <a:srgbClr val="FF3131"/>
                </a:solidFill>
                <a:ea typeface="王漢宗顏楷體"/>
              </a:rPr>
              <a:t>注目禮</a:t>
            </a:r>
            <a:endParaRPr lang="en-US" sz="3999" dirty="0">
              <a:solidFill>
                <a:srgbClr val="FF3131"/>
              </a:solidFill>
              <a:ea typeface="王漢宗顏楷體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(</a:t>
            </a:r>
            <a:r>
              <a:rPr lang="en-US" sz="39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雙眼望向國旗</a:t>
            </a: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1234" y="4621308"/>
            <a:ext cx="3733508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ea typeface="王漢宗顏楷體"/>
              </a:rPr>
              <a:t>面向國旗</a:t>
            </a:r>
            <a:r>
              <a:rPr lang="en-US" sz="3999" dirty="0" err="1">
                <a:solidFill>
                  <a:srgbClr val="FF3131"/>
                </a:solidFill>
                <a:ea typeface="王漢宗顏楷體"/>
              </a:rPr>
              <a:t>肅立</a:t>
            </a:r>
            <a:r>
              <a:rPr lang="en-US" sz="3999" dirty="0">
                <a:solidFill>
                  <a:srgbClr val="000000"/>
                </a:solidFill>
                <a:ea typeface="王漢宗顏楷體"/>
              </a:rPr>
              <a:t>，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ea typeface="王漢宗顏楷體"/>
              </a:rPr>
              <a:t>雙手放兩旁</a:t>
            </a:r>
            <a:endParaRPr lang="en-US" sz="3999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100374" y="4547124"/>
            <a:ext cx="2892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ea typeface="王漢宗顏楷體"/>
              </a:rPr>
              <a:t>按標準曲譜</a:t>
            </a:r>
            <a:endParaRPr lang="en-US" sz="3999" dirty="0">
              <a:solidFill>
                <a:srgbClr val="000000"/>
              </a:solidFill>
              <a:ea typeface="王漢宗顏楷體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ea typeface="王漢宗顏楷體"/>
              </a:rPr>
              <a:t>認真</a:t>
            </a:r>
            <a:r>
              <a:rPr lang="en-US" sz="3999" dirty="0" err="1">
                <a:solidFill>
                  <a:srgbClr val="FF3131"/>
                </a:solidFill>
                <a:ea typeface="王漢宗顏楷體"/>
              </a:rPr>
              <a:t>唱國歌</a:t>
            </a:r>
            <a:endParaRPr lang="en-US" sz="3999" dirty="0">
              <a:solidFill>
                <a:srgbClr val="FF3131"/>
              </a:solidFill>
              <a:ea typeface="王漢宗顏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54750" y="-3493374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23674">
            <a:off x="7445460" y="8378329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63650">
            <a:off x="-154935" y="-1198164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5"/>
                </a:lnTo>
                <a:lnTo>
                  <a:pt x="0" y="4015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77166" y="-1454611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8342" y="8362183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54662">
            <a:off x="15453287" y="-1545305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70"/>
                </a:lnTo>
                <a:lnTo>
                  <a:pt x="0" y="3664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3000" y="2553906"/>
            <a:ext cx="139446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655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60" dirty="0" err="1">
                <a:solidFill>
                  <a:srgbClr val="000000"/>
                </a:solidFill>
                <a:ea typeface="王漢宗顏楷體"/>
              </a:rPr>
              <a:t>在香港，</a:t>
            </a:r>
            <a:r>
              <a:rPr lang="en-US" sz="5460" dirty="0" err="1">
                <a:solidFill>
                  <a:srgbClr val="E63949"/>
                </a:solidFill>
                <a:ea typeface="王漢宗顏楷體"/>
              </a:rPr>
              <a:t>國旗</a:t>
            </a:r>
            <a:r>
              <a:rPr lang="en-US" sz="5460" dirty="0">
                <a:solidFill>
                  <a:srgbClr val="000000"/>
                </a:solidFill>
                <a:ea typeface="王漢宗顏楷體"/>
              </a:rPr>
              <a:t> 、</a:t>
            </a:r>
            <a:r>
              <a:rPr lang="zh-TW" altLang="en-US" sz="5460" dirty="0">
                <a:solidFill>
                  <a:srgbClr val="E63949"/>
                </a:solidFill>
                <a:ea typeface="王漢宗顏楷體"/>
              </a:rPr>
              <a:t>國徽</a:t>
            </a:r>
            <a:r>
              <a:rPr lang="en-US" sz="5460" dirty="0">
                <a:solidFill>
                  <a:srgbClr val="000000"/>
                </a:solidFill>
                <a:ea typeface="王漢宗顏楷體"/>
              </a:rPr>
              <a:t>、 </a:t>
            </a:r>
            <a:r>
              <a:rPr lang="en-US" sz="5460" dirty="0" err="1" smtClean="0">
                <a:solidFill>
                  <a:srgbClr val="E63949"/>
                </a:solidFill>
                <a:ea typeface="王漢宗顏楷體"/>
              </a:rPr>
              <a:t>區旗</a:t>
            </a:r>
            <a:r>
              <a:rPr lang="en-US" sz="5460" dirty="0" err="1" smtClean="0">
                <a:solidFill>
                  <a:srgbClr val="000000"/>
                </a:solidFill>
                <a:ea typeface="王漢宗顏楷體"/>
              </a:rPr>
              <a:t>及</a:t>
            </a:r>
            <a:r>
              <a:rPr lang="en-US" sz="5460" dirty="0" err="1" smtClean="0">
                <a:solidFill>
                  <a:srgbClr val="E63949"/>
                </a:solidFill>
                <a:ea typeface="王漢宗顏楷體"/>
              </a:rPr>
              <a:t>區徽</a:t>
            </a:r>
            <a:r>
              <a:rPr lang="en-US" sz="5460" dirty="0" err="1" smtClean="0">
                <a:solidFill>
                  <a:srgbClr val="000000"/>
                </a:solidFill>
                <a:ea typeface="王漢宗顏楷體"/>
              </a:rPr>
              <a:t>是受到</a:t>
            </a:r>
            <a:r>
              <a:rPr lang="en-US" sz="5460" u="sng" dirty="0" err="1" smtClean="0">
                <a:solidFill>
                  <a:srgbClr val="E63949"/>
                </a:solidFill>
                <a:ea typeface="王漢宗顏楷體"/>
              </a:rPr>
              <a:t>法律保護</a:t>
            </a:r>
            <a:r>
              <a:rPr lang="en-US" sz="5460" dirty="0" err="1" smtClean="0">
                <a:solidFill>
                  <a:srgbClr val="000000"/>
                </a:solidFill>
                <a:latin typeface="王漢宗顏楷體"/>
                <a:ea typeface="王漢宗顏楷體"/>
              </a:rPr>
              <a:t>的</a:t>
            </a:r>
            <a:endParaRPr lang="en-US" sz="546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9815" y="4956073"/>
            <a:ext cx="14766385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8956" lvl="1" indent="-589478">
              <a:lnSpc>
                <a:spcPts val="6880"/>
              </a:lnSpc>
              <a:buFont typeface="Arial"/>
              <a:buChar char="•"/>
            </a:pP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我們要懂得</a:t>
            </a:r>
            <a:r>
              <a:rPr lang="zh-TW" altLang="en-US" sz="5460" dirty="0">
                <a:solidFill>
                  <a:srgbClr val="FF0000"/>
                </a:solidFill>
                <a:ea typeface="王漢宗顏楷體"/>
              </a:rPr>
              <a:t>愛護</a:t>
            </a: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國旗、國徽、區旗及區徽，</a:t>
            </a:r>
            <a:r>
              <a:rPr lang="zh-TW" altLang="en-US" sz="5460" dirty="0" smtClean="0">
                <a:solidFill>
                  <a:srgbClr val="000000"/>
                </a:solidFill>
                <a:ea typeface="王漢宗顏楷體"/>
              </a:rPr>
              <a:t>不會</a:t>
            </a:r>
            <a:r>
              <a:rPr lang="zh-TW" altLang="en-US" sz="5460" dirty="0" smtClean="0">
                <a:solidFill>
                  <a:srgbClr val="000000"/>
                </a:solidFill>
                <a:ea typeface="王漢宗顏楷體"/>
              </a:rPr>
              <a:t>損</a:t>
            </a:r>
            <a:r>
              <a:rPr lang="zh-TW" altLang="en-US" sz="5460" dirty="0" smtClean="0">
                <a:solidFill>
                  <a:srgbClr val="000000"/>
                </a:solidFill>
                <a:ea typeface="王漢宗顏楷體"/>
              </a:rPr>
              <a:t>毀</a:t>
            </a:r>
            <a:r>
              <a:rPr lang="zh-TW" altLang="en-US" sz="5460" dirty="0">
                <a:solidFill>
                  <a:srgbClr val="000000"/>
                </a:solidFill>
                <a:ea typeface="王漢宗顏楷體"/>
              </a:rPr>
              <a:t>或</a:t>
            </a:r>
            <a:r>
              <a:rPr lang="zh-TW" altLang="en-US" sz="5460" dirty="0" smtClean="0">
                <a:solidFill>
                  <a:srgbClr val="000000"/>
                </a:solidFill>
                <a:ea typeface="王漢宗顏楷體"/>
              </a:rPr>
              <a:t>塗鴉</a:t>
            </a:r>
            <a:endParaRPr lang="en-US" sz="5460" dirty="0">
              <a:solidFill>
                <a:srgbClr val="000000"/>
              </a:solidFill>
              <a:ea typeface="王漢宗顏楷體"/>
            </a:endParaRPr>
          </a:p>
          <a:p>
            <a:pPr>
              <a:lnSpc>
                <a:spcPts val="6880"/>
              </a:lnSpc>
            </a:pPr>
            <a:endParaRPr lang="en-US" sz="5460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558699" y="2089281"/>
            <a:ext cx="3080479" cy="2529340"/>
          </a:xfrm>
          <a:custGeom>
            <a:avLst/>
            <a:gdLst/>
            <a:ahLst/>
            <a:cxnLst/>
            <a:rect l="l" t="t" r="r" b="b"/>
            <a:pathLst>
              <a:path w="3721020" h="3176821">
                <a:moveTo>
                  <a:pt x="0" y="0"/>
                </a:moveTo>
                <a:lnTo>
                  <a:pt x="3721020" y="0"/>
                </a:lnTo>
                <a:lnTo>
                  <a:pt x="3721020" y="3176820"/>
                </a:lnTo>
                <a:lnTo>
                  <a:pt x="0" y="3176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69043" y="8084616"/>
            <a:ext cx="17585774" cy="73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資料來源</a:t>
            </a:r>
            <a:r>
              <a:rPr lang="en-US" sz="2499" dirty="0">
                <a:solidFill>
                  <a:srgbClr val="000000"/>
                </a:solidFill>
                <a:latin typeface="王漢宗顏楷體"/>
                <a:ea typeface="王漢宗顏楷體"/>
              </a:rPr>
              <a:t>: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12"/>
              </a:rPr>
              <a:t>https://www.edb.gov.hk/tc/curriculum-development/4-key-tasks/moral-civic/Newwebsite/flagraising.html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王漢宗顏楷體"/>
              <a:cs typeface="Times New Roman" panose="02020603050405020304" pitchFamily="18" charset="0"/>
            </a:endParaRP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</a:rPr>
              <a:t>                       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13" tooltip="https://www.protocol.gov.hk/tc/flags-emblems-anthem.html"/>
              </a:rPr>
              <a:t> </a:t>
            </a: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tooltip="https://www.protocol.gov.hk/tc/flags-emblems-anthem.html"/>
              </a:rPr>
              <a:t>https://www.protocol.gov.hk/tc/flags-emblems-anthem.html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41352" y="-400242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1412" y="2967830"/>
            <a:ext cx="1433572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 algn="ctr">
              <a:lnSpc>
                <a:spcPts val="6552"/>
              </a:lnSpc>
              <a:spcBef>
                <a:spcPct val="0"/>
              </a:spcBef>
            </a:pPr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1. </a:t>
            </a:r>
            <a:r>
              <a:rPr lang="en-US" sz="546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以下哪一項是進行升旗禮時要遵守的禮儀</a:t>
            </a: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? </a:t>
            </a:r>
          </a:p>
        </p:txBody>
      </p:sp>
      <p:sp>
        <p:nvSpPr>
          <p:cNvPr id="7" name="Freeform 7"/>
          <p:cNvSpPr/>
          <p:nvPr/>
        </p:nvSpPr>
        <p:spPr>
          <a:xfrm rot="2523674">
            <a:off x="13552127" y="61439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92494" y="308213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8"/>
                </a:lnTo>
                <a:lnTo>
                  <a:pt x="0" y="4973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王漢宗顏楷體"/>
                <a:ea typeface="王漢宗顏楷體"/>
              </a:rPr>
              <a:t>A. 雙手放在腰部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21721" y="5768784"/>
            <a:ext cx="1360011" cy="3738863"/>
          </a:xfrm>
          <a:custGeom>
            <a:avLst/>
            <a:gdLst/>
            <a:ahLst/>
            <a:cxnLst/>
            <a:rect l="l" t="t" r="r" b="b"/>
            <a:pathLst>
              <a:path w="1360011" h="3738863">
                <a:moveTo>
                  <a:pt x="0" y="0"/>
                </a:moveTo>
                <a:lnTo>
                  <a:pt x="1360011" y="0"/>
                </a:lnTo>
                <a:lnTo>
                  <a:pt x="1360011" y="3738862"/>
                </a:lnTo>
                <a:lnTo>
                  <a:pt x="0" y="3738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40391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王漢宗顏楷體"/>
              </a:rPr>
              <a:t>B</a:t>
            </a:r>
            <a:r>
              <a:rPr lang="en-US" sz="3999">
                <a:solidFill>
                  <a:srgbClr val="000000"/>
                </a:solidFill>
                <a:latin typeface="王漢宗顏楷體"/>
                <a:ea typeface="王漢宗顏楷體"/>
              </a:rPr>
              <a:t>. 雙手放兩旁</a:t>
            </a:r>
          </a:p>
        </p:txBody>
      </p:sp>
      <p:sp>
        <p:nvSpPr>
          <p:cNvPr id="12" name="Freeform 12"/>
          <p:cNvSpPr/>
          <p:nvPr/>
        </p:nvSpPr>
        <p:spPr>
          <a:xfrm>
            <a:off x="8107496" y="5568664"/>
            <a:ext cx="1884674" cy="3938983"/>
          </a:xfrm>
          <a:custGeom>
            <a:avLst/>
            <a:gdLst/>
            <a:ahLst/>
            <a:cxnLst/>
            <a:rect l="l" t="t" r="r" b="b"/>
            <a:pathLst>
              <a:path w="1884674" h="3938983">
                <a:moveTo>
                  <a:pt x="0" y="0"/>
                </a:moveTo>
                <a:lnTo>
                  <a:pt x="1884674" y="0"/>
                </a:lnTo>
                <a:lnTo>
                  <a:pt x="1884674" y="3938982"/>
                </a:lnTo>
                <a:lnTo>
                  <a:pt x="0" y="39389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4377" b="-198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347939" y="-2790829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1412" y="2967830"/>
            <a:ext cx="1433572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 algn="ctr">
              <a:lnSpc>
                <a:spcPts val="6552"/>
              </a:lnSpc>
              <a:spcBef>
                <a:spcPct val="0"/>
              </a:spcBef>
            </a:pPr>
            <a:r>
              <a:rPr lang="en-US" altLang="zh-TW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1. </a:t>
            </a:r>
            <a:r>
              <a:rPr lang="en-US" sz="546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以下哪一項是進行升旗禮時要遵守的禮儀</a:t>
            </a: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王漢宗顏楷體"/>
                <a:ea typeface="王漢宗顏楷體"/>
              </a:rPr>
              <a:t>A. 雙手放在腰部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21721" y="5768784"/>
            <a:ext cx="1360011" cy="3738863"/>
          </a:xfrm>
          <a:custGeom>
            <a:avLst/>
            <a:gdLst/>
            <a:ahLst/>
            <a:cxnLst/>
            <a:rect l="l" t="t" r="r" b="b"/>
            <a:pathLst>
              <a:path w="1360011" h="3738863">
                <a:moveTo>
                  <a:pt x="0" y="0"/>
                </a:moveTo>
                <a:lnTo>
                  <a:pt x="1360011" y="0"/>
                </a:lnTo>
                <a:lnTo>
                  <a:pt x="1360011" y="3738862"/>
                </a:lnTo>
                <a:lnTo>
                  <a:pt x="0" y="3738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40391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</a:rPr>
              <a:t>B</a:t>
            </a: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雙手放兩旁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07496" y="5568664"/>
            <a:ext cx="1884674" cy="3938983"/>
          </a:xfrm>
          <a:custGeom>
            <a:avLst/>
            <a:gdLst/>
            <a:ahLst/>
            <a:cxnLst/>
            <a:rect l="l" t="t" r="r" b="b"/>
            <a:pathLst>
              <a:path w="1884674" h="3938983">
                <a:moveTo>
                  <a:pt x="0" y="0"/>
                </a:moveTo>
                <a:lnTo>
                  <a:pt x="1884674" y="0"/>
                </a:lnTo>
                <a:lnTo>
                  <a:pt x="1884674" y="3938982"/>
                </a:lnTo>
                <a:lnTo>
                  <a:pt x="0" y="39389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4377" b="-1987"/>
            </a:stretch>
          </a:blipFill>
        </p:spPr>
      </p:sp>
      <p:sp>
        <p:nvSpPr>
          <p:cNvPr id="13" name="橢圓 12"/>
          <p:cNvSpPr/>
          <p:nvPr/>
        </p:nvSpPr>
        <p:spPr>
          <a:xfrm>
            <a:off x="7130398" y="4405690"/>
            <a:ext cx="4343400" cy="571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12637210" y="4269874"/>
            <a:ext cx="5380687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altLang="zh-TW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B. </a:t>
            </a: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雙手放兩旁，</a:t>
            </a:r>
            <a:endParaRPr lang="en-US" altLang="zh-TW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ea typeface="王漢宗顏楷體"/>
              </a:rPr>
              <a:t>  </a:t>
            </a:r>
            <a:r>
              <a:rPr lang="en-US" sz="4800" dirty="0" err="1">
                <a:solidFill>
                  <a:srgbClr val="000000"/>
                </a:solidFill>
                <a:ea typeface="王漢宗顏楷體"/>
              </a:rPr>
              <a:t>面向國旗</a:t>
            </a:r>
            <a:r>
              <a:rPr lang="en-US" sz="4800" dirty="0" err="1">
                <a:solidFill>
                  <a:srgbClr val="FF3131"/>
                </a:solidFill>
                <a:ea typeface="王漢宗顏楷體"/>
              </a:rPr>
              <a:t>肅立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，</a:t>
            </a:r>
            <a:endParaRPr lang="en-US" altLang="zh-TW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停止進行活動</a:t>
            </a:r>
            <a:r>
              <a:rPr lang="en-US" sz="4800" dirty="0">
                <a:solidFill>
                  <a:srgbClr val="FF3131"/>
                </a:solidFill>
                <a:ea typeface="王漢宗顏楷體"/>
              </a:rPr>
              <a:t> </a:t>
            </a: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是進行升旗禮時</a:t>
            </a:r>
            <a:endParaRPr lang="en-US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 必須</a:t>
            </a:r>
            <a:r>
              <a:rPr lang="en-US" sz="480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遵守的禮儀</a:t>
            </a:r>
            <a:r>
              <a:rPr lang="zh-TW" altLang="en-US" sz="4800" dirty="0">
                <a:solidFill>
                  <a:srgbClr val="000000"/>
                </a:solidFill>
                <a:latin typeface="王漢宗顏楷體"/>
                <a:ea typeface="王漢宗顏楷體"/>
              </a:rPr>
              <a:t>。</a:t>
            </a:r>
            <a:endParaRPr lang="en-US" sz="48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3811509" y="432329"/>
            <a:ext cx="3943999" cy="222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zh-TW" altLang="en-US" sz="14000" dirty="0">
                <a:solidFill>
                  <a:srgbClr val="0070C0"/>
                </a:solidFill>
                <a:ea typeface="王漢宗勘流亭"/>
              </a:rPr>
              <a:t>答案</a:t>
            </a:r>
            <a:endParaRPr lang="en-US" sz="14000" dirty="0">
              <a:solidFill>
                <a:srgbClr val="0070C0"/>
              </a:solidFill>
              <a:ea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31538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23674">
            <a:off x="13552127" y="61439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92494" y="308213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8"/>
                </a:lnTo>
                <a:lnTo>
                  <a:pt x="0" y="4973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王漢宗顏楷體"/>
                <a:ea typeface="王漢宗顏楷體"/>
              </a:rPr>
              <a:t>A. </a:t>
            </a:r>
            <a:r>
              <a:rPr lang="en-US" sz="3999" dirty="0" err="1">
                <a:solidFill>
                  <a:srgbClr val="000000"/>
                </a:solidFill>
                <a:latin typeface="王漢宗顏楷體"/>
                <a:ea typeface="王漢宗顏楷體"/>
              </a:rPr>
              <a:t>雙眼望向國旗</a:t>
            </a:r>
            <a:endParaRPr lang="en-US" sz="3999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15821" y="6042147"/>
            <a:ext cx="1230734" cy="2572243"/>
          </a:xfrm>
          <a:custGeom>
            <a:avLst/>
            <a:gdLst/>
            <a:ahLst/>
            <a:cxnLst/>
            <a:rect l="l" t="t" r="r" b="b"/>
            <a:pathLst>
              <a:path w="1230734" h="2572243">
                <a:moveTo>
                  <a:pt x="0" y="0"/>
                </a:moveTo>
                <a:lnTo>
                  <a:pt x="1230735" y="0"/>
                </a:lnTo>
                <a:lnTo>
                  <a:pt x="1230735" y="2572243"/>
                </a:lnTo>
                <a:lnTo>
                  <a:pt x="0" y="257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4377" b="-19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42818" y="6209403"/>
            <a:ext cx="1548948" cy="3353410"/>
          </a:xfrm>
          <a:custGeom>
            <a:avLst/>
            <a:gdLst/>
            <a:ahLst/>
            <a:cxnLst/>
            <a:rect l="l" t="t" r="r" b="b"/>
            <a:pathLst>
              <a:path w="1548948" h="3353410">
                <a:moveTo>
                  <a:pt x="0" y="0"/>
                </a:moveTo>
                <a:lnTo>
                  <a:pt x="1548948" y="0"/>
                </a:lnTo>
                <a:lnTo>
                  <a:pt x="1548948" y="3353410"/>
                </a:lnTo>
                <a:lnTo>
                  <a:pt x="0" y="3353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306" r="-149046" b="-132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5846" y="6328786"/>
            <a:ext cx="1606462" cy="3397796"/>
          </a:xfrm>
          <a:custGeom>
            <a:avLst/>
            <a:gdLst/>
            <a:ahLst/>
            <a:cxnLst/>
            <a:rect l="l" t="t" r="r" b="b"/>
            <a:pathLst>
              <a:path w="1606462" h="3397796">
                <a:moveTo>
                  <a:pt x="0" y="0"/>
                </a:moveTo>
                <a:lnTo>
                  <a:pt x="1606462" y="0"/>
                </a:lnTo>
                <a:lnTo>
                  <a:pt x="1606462" y="3397796"/>
                </a:lnTo>
                <a:lnTo>
                  <a:pt x="0" y="3397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05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0936" y="6173632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0" y="0"/>
                </a:moveTo>
                <a:lnTo>
                  <a:pt x="1119506" y="0"/>
                </a:lnTo>
                <a:lnTo>
                  <a:pt x="1119506" y="316260"/>
                </a:lnTo>
                <a:lnTo>
                  <a:pt x="0" y="316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996454" y="6152537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1119506" y="0"/>
                </a:moveTo>
                <a:lnTo>
                  <a:pt x="0" y="0"/>
                </a:lnTo>
                <a:lnTo>
                  <a:pt x="0" y="316260"/>
                </a:lnTo>
                <a:lnTo>
                  <a:pt x="1119506" y="316260"/>
                </a:lnTo>
                <a:lnTo>
                  <a:pt x="11195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27039" y="7130631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0" y="0"/>
                </a:moveTo>
                <a:lnTo>
                  <a:pt x="589362" y="0"/>
                </a:lnTo>
                <a:lnTo>
                  <a:pt x="589362" y="301204"/>
                </a:lnTo>
                <a:lnTo>
                  <a:pt x="0" y="301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60" r="-296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40391" y="4882864"/>
            <a:ext cx="60931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王漢宗顏楷體"/>
              </a:rPr>
              <a:t>B</a:t>
            </a:r>
            <a:r>
              <a:rPr lang="en-US" sz="3999">
                <a:solidFill>
                  <a:srgbClr val="000000"/>
                </a:solidFill>
                <a:latin typeface="王漢宗顏楷體"/>
                <a:ea typeface="王漢宗顏楷體"/>
              </a:rPr>
              <a:t>. 東張西望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 dirty="0">
                <a:solidFill>
                  <a:srgbClr val="404040"/>
                </a:solidFill>
                <a:ea typeface="王漢宗勘流亭"/>
              </a:rPr>
              <a:t>小</a:t>
            </a:r>
            <a:r>
              <a:rPr lang="zh-TW" altLang="en-US" sz="14000" dirty="0">
                <a:solidFill>
                  <a:srgbClr val="404040"/>
                </a:solidFill>
                <a:ea typeface="王漢宗勘流亭"/>
              </a:rPr>
              <a:t>挑戰</a:t>
            </a:r>
            <a:endParaRPr lang="en-US" sz="14000" dirty="0">
              <a:solidFill>
                <a:srgbClr val="404040"/>
              </a:solidFill>
              <a:ea typeface="王漢宗勘流亭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9859" y="2967830"/>
            <a:ext cx="13903172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2. </a:t>
            </a:r>
            <a:r>
              <a:rPr lang="en-US" sz="5460" dirty="0" err="1">
                <a:solidFill>
                  <a:srgbClr val="000000"/>
                </a:solidFill>
                <a:latin typeface="王漢宗顏楷體"/>
                <a:ea typeface="王漢宗顏楷體"/>
              </a:rPr>
              <a:t>以下哪一項是進行升旗禮時要遵守的禮儀</a:t>
            </a:r>
            <a:r>
              <a:rPr lang="en-US" sz="5460" dirty="0">
                <a:solidFill>
                  <a:srgbClr val="000000"/>
                </a:solidFill>
                <a:latin typeface="王漢宗顏楷體"/>
                <a:ea typeface="王漢宗顏楷體"/>
              </a:rPr>
              <a:t>? 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7966845" y="7192984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589362" y="0"/>
                </a:moveTo>
                <a:lnTo>
                  <a:pt x="0" y="0"/>
                </a:lnTo>
                <a:lnTo>
                  <a:pt x="0" y="301204"/>
                </a:lnTo>
                <a:lnTo>
                  <a:pt x="589362" y="301204"/>
                </a:lnTo>
                <a:lnTo>
                  <a:pt x="589362" y="0"/>
                </a:lnTo>
                <a:close/>
              </a:path>
            </a:pathLst>
          </a:custGeom>
          <a:blipFill>
            <a:blip r:embed="rId11"/>
            <a:stretch>
              <a:fillRect l="-2960" r="-296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47737" y="569013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30403" y="5568664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381</Words>
  <Application>Microsoft Office PowerPoint</Application>
  <PresentationFormat>自訂</PresentationFormat>
  <Paragraphs>99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3" baseType="lpstr">
      <vt:lpstr>王漢宗顏楷體</vt:lpstr>
      <vt:lpstr>新細明體</vt:lpstr>
      <vt:lpstr>Arial</vt:lpstr>
      <vt:lpstr>Calibri</vt:lpstr>
      <vt:lpstr>標楷體</vt:lpstr>
      <vt:lpstr>Times New Roman</vt:lpstr>
      <vt:lpstr>Montserrat Classic Bold</vt:lpstr>
      <vt:lpstr>王漢宗勘流亭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Watercolor Creative Project Presentation</dc:title>
  <dc:creator>EDB</dc:creator>
  <cp:lastModifiedBy>CDO(K&amp;P/GS)3</cp:lastModifiedBy>
  <cp:revision>70</cp:revision>
  <cp:lastPrinted>2024-01-08T03:44:22Z</cp:lastPrinted>
  <dcterms:created xsi:type="dcterms:W3CDTF">2006-08-16T00:00:00Z</dcterms:created>
  <dcterms:modified xsi:type="dcterms:W3CDTF">2024-03-04T01:19:09Z</dcterms:modified>
  <dc:identifier>DAF45H7GEc8</dc:identifier>
</cp:coreProperties>
</file>